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93" r:id="rId2"/>
    <p:sldId id="330" r:id="rId3"/>
    <p:sldId id="324" r:id="rId4"/>
    <p:sldId id="321" r:id="rId5"/>
    <p:sldId id="294" r:id="rId6"/>
    <p:sldId id="331" r:id="rId7"/>
    <p:sldId id="322" r:id="rId8"/>
    <p:sldId id="325" r:id="rId9"/>
    <p:sldId id="326" r:id="rId10"/>
    <p:sldId id="323" r:id="rId11"/>
    <p:sldId id="327" r:id="rId12"/>
    <p:sldId id="31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6C7B"/>
    <a:srgbClr val="27515E"/>
    <a:srgbClr val="3C7E94"/>
    <a:srgbClr val="76D6EB"/>
    <a:srgbClr val="F2BF4E"/>
    <a:srgbClr val="D35C20"/>
    <a:srgbClr val="88EB08"/>
    <a:srgbClr val="61B744"/>
    <a:srgbClr val="ECAA2B"/>
    <a:srgbClr val="57B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35" autoAdjust="0"/>
    <p:restoredTop sz="94803" autoAdjust="0"/>
  </p:normalViewPr>
  <p:slideViewPr>
    <p:cSldViewPr snapToGrid="0" snapToObjects="1">
      <p:cViewPr>
        <p:scale>
          <a:sx n="84" d="100"/>
          <a:sy n="84" d="100"/>
        </p:scale>
        <p:origin x="-784" y="-3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FDDC6-36D4-D849-9A72-8837DA8D11F6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83C8B-2196-ED4B-92FD-B40837E59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69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23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9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7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45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08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91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26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7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0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5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1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3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B0C73-A48E-5D4A-A1EE-E5A64E15C62C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7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tiff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hyperlink" Target="https://en.wikipedia.org/wiki/TIFF" TargetMode="External"/><Relationship Id="rId18" Type="http://schemas.openxmlformats.org/officeDocument/2006/relationships/hyperlink" Target="https://en.wikipedia.org/wiki/Climate_and_Forecast_Metadata_Conventions" TargetMode="External"/><Relationship Id="rId26" Type="http://schemas.openxmlformats.org/officeDocument/2006/relationships/hyperlink" Target="https://en.wikipedia.org/wiki/Cartesian_coordinate_system" TargetMode="External"/><Relationship Id="rId39" Type="http://schemas.openxmlformats.org/officeDocument/2006/relationships/hyperlink" Target="https://en.wikipedia.org/wiki/MapInfo_TAB_format" TargetMode="External"/><Relationship Id="rId3" Type="http://schemas.openxmlformats.org/officeDocument/2006/relationships/image" Target="../media/image1.tiff"/><Relationship Id="rId21" Type="http://schemas.openxmlformats.org/officeDocument/2006/relationships/hyperlink" Target="https://en.wikipedia.org/wiki/GIS_file_formats#cite_note-4" TargetMode="External"/><Relationship Id="rId34" Type="http://schemas.openxmlformats.org/officeDocument/2006/relationships/hyperlink" Target="https://en.wikipedia.org/wiki/GeoMedia" TargetMode="External"/><Relationship Id="rId42" Type="http://schemas.openxmlformats.org/officeDocument/2006/relationships/hyperlink" Target="https://en.wikipedia.org/wiki/Spatialite" TargetMode="External"/><Relationship Id="rId47" Type="http://schemas.openxmlformats.org/officeDocument/2006/relationships/hyperlink" Target="https://en.wikipedia.org/wiki/Spatial_Data_File" TargetMode="External"/><Relationship Id="rId50" Type="http://schemas.openxmlformats.org/officeDocument/2006/relationships/hyperlink" Target="https://en.wikipedia.org/wiki/Vector_Product_Format" TargetMode="External"/><Relationship Id="rId7" Type="http://schemas.openxmlformats.org/officeDocument/2006/relationships/hyperlink" Target="https://en.wikipedia.org/wiki/ECW_(file_format)" TargetMode="External"/><Relationship Id="rId12" Type="http://schemas.openxmlformats.org/officeDocument/2006/relationships/hyperlink" Target="https://en.wikipedia.org/wiki/GeoTIFF" TargetMode="External"/><Relationship Id="rId17" Type="http://schemas.openxmlformats.org/officeDocument/2006/relationships/hyperlink" Target="https://en.wikipedia.org/wiki/NetCDF" TargetMode="External"/><Relationship Id="rId25" Type="http://schemas.openxmlformats.org/officeDocument/2006/relationships/hyperlink" Target="https://en.wikipedia.org/wiki/Autodesk" TargetMode="External"/><Relationship Id="rId33" Type="http://schemas.openxmlformats.org/officeDocument/2006/relationships/hyperlink" Target="https://en.wikipedia.org/wiki/JSON" TargetMode="External"/><Relationship Id="rId38" Type="http://schemas.openxmlformats.org/officeDocument/2006/relationships/hyperlink" Target="https://en.wikipedia.org/wiki/Keyhole_Markup_Language" TargetMode="External"/><Relationship Id="rId46" Type="http://schemas.openxmlformats.org/officeDocument/2006/relationships/hyperlink" Target="https://en.wikipedia.org/wiki/SOSI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https://en.wikipedia.org/wiki/MrSID" TargetMode="External"/><Relationship Id="rId20" Type="http://schemas.openxmlformats.org/officeDocument/2006/relationships/hyperlink" Target="https://en.wikipedia.org/wiki/United_States_Military_Standard" TargetMode="External"/><Relationship Id="rId29" Type="http://schemas.openxmlformats.org/officeDocument/2006/relationships/hyperlink" Target="https://en.wikipedia.org/wiki/Triangulated_irregular_network" TargetMode="External"/><Relationship Id="rId41" Type="http://schemas.openxmlformats.org/officeDocument/2006/relationships/hyperlink" Target="https://en.wikipedia.org/wiki/National_Transfer_Format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Topographic_map" TargetMode="External"/><Relationship Id="rId11" Type="http://schemas.openxmlformats.org/officeDocument/2006/relationships/hyperlink" Target="https://en.wikipedia.org/wiki/Esri" TargetMode="External"/><Relationship Id="rId24" Type="http://schemas.openxmlformats.org/officeDocument/2006/relationships/hyperlink" Target="https://en.wikipedia.org/wiki/AutoCAD" TargetMode="External"/><Relationship Id="rId32" Type="http://schemas.openxmlformats.org/officeDocument/2006/relationships/hyperlink" Target="https://en.wikipedia.org/wiki/GeoJSON" TargetMode="External"/><Relationship Id="rId37" Type="http://schemas.openxmlformats.org/officeDocument/2006/relationships/hyperlink" Target="https://en.wikipedia.org/wiki/MicroStation" TargetMode="External"/><Relationship Id="rId40" Type="http://schemas.openxmlformats.org/officeDocument/2006/relationships/hyperlink" Target="https://en.wikipedia.org/wiki/MapInfo_Corporation" TargetMode="External"/><Relationship Id="rId45" Type="http://schemas.openxmlformats.org/officeDocument/2006/relationships/hyperlink" Target="https://en.wikipedia.org/wiki/Open_Geospatial_Consortium" TargetMode="External"/><Relationship Id="rId5" Type="http://schemas.openxmlformats.org/officeDocument/2006/relationships/hyperlink" Target="https://en.wikipedia.org/wiki/USGS" TargetMode="External"/><Relationship Id="rId15" Type="http://schemas.openxmlformats.org/officeDocument/2006/relationships/hyperlink" Target="https://en.wikipedia.org/wiki/JPEG2000" TargetMode="External"/><Relationship Id="rId23" Type="http://schemas.openxmlformats.org/officeDocument/2006/relationships/hyperlink" Target="https://en.wikipedia.org/wiki/AutoCAD_DXF" TargetMode="External"/><Relationship Id="rId28" Type="http://schemas.openxmlformats.org/officeDocument/2006/relationships/hyperlink" Target="https://en.wikipedia.org/wiki/Esri_TIN" TargetMode="External"/><Relationship Id="rId36" Type="http://schemas.openxmlformats.org/officeDocument/2006/relationships/hyperlink" Target="https://en.wikipedia.org/wiki/Microsoft_Access" TargetMode="External"/><Relationship Id="rId49" Type="http://schemas.openxmlformats.org/officeDocument/2006/relationships/hyperlink" Target="https://en.wikipedia.org/wiki/TIGER" TargetMode="External"/><Relationship Id="rId10" Type="http://schemas.openxmlformats.org/officeDocument/2006/relationships/hyperlink" Target="https://en.wikipedia.org/wiki/ASCII" TargetMode="External"/><Relationship Id="rId19" Type="http://schemas.openxmlformats.org/officeDocument/2006/relationships/hyperlink" Target="https://en.wikipedia.org/wiki/OPeNDAP" TargetMode="External"/><Relationship Id="rId31" Type="http://schemas.openxmlformats.org/officeDocument/2006/relationships/hyperlink" Target="https://en.wikipedia.org/wiki/OpenGIS" TargetMode="External"/><Relationship Id="rId44" Type="http://schemas.openxmlformats.org/officeDocument/2006/relationships/hyperlink" Target="https://en.wikipedia.org/wiki/Simple_Features" TargetMode="External"/><Relationship Id="rId4" Type="http://schemas.openxmlformats.org/officeDocument/2006/relationships/hyperlink" Target="https://en.wikipedia.org/wiki/National_Geospatial-Intelligence_Agency" TargetMode="External"/><Relationship Id="rId9" Type="http://schemas.openxmlformats.org/officeDocument/2006/relationships/hyperlink" Target="https://en.wikipedia.org/wiki/Binary_data" TargetMode="External"/><Relationship Id="rId14" Type="http://schemas.openxmlformats.org/officeDocument/2006/relationships/hyperlink" Target="https://en.wikipedia.org/wiki/ERDAS_IMAGINE" TargetMode="External"/><Relationship Id="rId22" Type="http://schemas.openxmlformats.org/officeDocument/2006/relationships/hyperlink" Target="https://en.wikipedia.org/wiki/Controlled_Image_Base" TargetMode="External"/><Relationship Id="rId27" Type="http://schemas.openxmlformats.org/officeDocument/2006/relationships/hyperlink" Target="https://en.wikipedia.org/wiki/Digital_line_graph" TargetMode="External"/><Relationship Id="rId30" Type="http://schemas.openxmlformats.org/officeDocument/2006/relationships/hyperlink" Target="https://en.wikipedia.org/wiki/Geography_Markup_Language" TargetMode="External"/><Relationship Id="rId35" Type="http://schemas.openxmlformats.org/officeDocument/2006/relationships/hyperlink" Target="https://en.wikipedia.org/wiki/Intergraph" TargetMode="External"/><Relationship Id="rId43" Type="http://schemas.openxmlformats.org/officeDocument/2006/relationships/hyperlink" Target="https://en.wikipedia.org/wiki/Shapefile" TargetMode="External"/><Relationship Id="rId48" Type="http://schemas.openxmlformats.org/officeDocument/2006/relationships/hyperlink" Target="https://en.wikipedia.org/wiki/MapGuide" TargetMode="External"/><Relationship Id="rId8" Type="http://schemas.openxmlformats.org/officeDocument/2006/relationships/hyperlink" Target="https://en.wikipedia.org/wiki/Esri_gri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78" y="4198893"/>
            <a:ext cx="9537073" cy="22312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95739" y="728768"/>
            <a:ext cx="10800522" cy="33547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 smtClean="0">
                <a:solidFill>
                  <a:srgbClr val="27515E"/>
                </a:solidFill>
              </a:rPr>
              <a:t>Sprint 1 Review</a:t>
            </a:r>
          </a:p>
          <a:p>
            <a:pPr algn="ctr"/>
            <a:r>
              <a:rPr lang="en-US" sz="8800" dirty="0" smtClean="0">
                <a:solidFill>
                  <a:srgbClr val="27515E"/>
                </a:solidFill>
              </a:rPr>
              <a:t>[Data Formats and Terminology]</a:t>
            </a:r>
          </a:p>
        </p:txBody>
      </p:sp>
    </p:spTree>
    <p:extLst>
      <p:ext uri="{BB962C8B-B14F-4D97-AF65-F5344CB8AC3E}">
        <p14:creationId xmlns:p14="http://schemas.microsoft.com/office/powerpoint/2010/main" val="66471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95" y="177921"/>
            <a:ext cx="10893609" cy="5187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975134" y="3098380"/>
            <a:ext cx="4407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226C7B"/>
                </a:solidFill>
              </a:rPr>
              <a:t>…I MADE THIS</a:t>
            </a:r>
            <a:endParaRPr lang="en-US" sz="2800" dirty="0">
              <a:solidFill>
                <a:srgbClr val="226C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7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221903" y="1005084"/>
            <a:ext cx="627435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26C7B"/>
                </a:solidFill>
              </a:rPr>
              <a:t>I IMPORTED A DATA FILE OF ALL OF HAWAII’S WETLANDS AND MAPPED THEM WITH LESS THAN 8 LINES OF </a:t>
            </a:r>
            <a:r>
              <a:rPr lang="en-US" sz="3600" dirty="0" smtClean="0">
                <a:solidFill>
                  <a:srgbClr val="226C7B"/>
                </a:solidFill>
              </a:rPr>
              <a:t>CODE, AND I LEARNED A LOT IN THE PROCESS</a:t>
            </a:r>
            <a:endParaRPr lang="en-US" sz="3600" dirty="0">
              <a:solidFill>
                <a:srgbClr val="226C7B"/>
              </a:solidFill>
            </a:endParaRPr>
          </a:p>
        </p:txBody>
      </p:sp>
      <p:pic>
        <p:nvPicPr>
          <p:cNvPr id="9218" name="Picture 2" descr="C:\Users\SheuliMolla\AppData\Local\Microsoft\Windows\Temporary Internet Files\Content.IE5\HYAMUSLI\hawaiian_islands_map[1]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95" y="667435"/>
            <a:ext cx="4063216" cy="304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SheuliMolla\AppData\Local\Microsoft\Windows\Temporary Internet Files\Content.IE5\WA1HIO8J\090219141134-large[1]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95" y="3563071"/>
            <a:ext cx="4063216" cy="200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29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95739" y="993912"/>
            <a:ext cx="10800522" cy="5272319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280658"/>
            <a:ext cx="10800522" cy="1231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Fin</a:t>
            </a:r>
          </a:p>
          <a:p>
            <a:pPr algn="ctr"/>
            <a:endParaRPr lang="en-US" sz="2000" b="1" dirty="0" smtClean="0">
              <a:solidFill>
                <a:srgbClr val="27515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C:\Users\SheuliMolla\AppData\Local\Microsoft\Windows\Temporary Internet Files\Content.IE5\WA1HIO8J\paix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913" y="3684588"/>
            <a:ext cx="985837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02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 smtClean="0">
                <a:solidFill>
                  <a:srgbClr val="27515E"/>
                </a:solidFill>
              </a:rPr>
              <a:t>OBJECTIVES: </a:t>
            </a:r>
            <a:endParaRPr lang="en-US" sz="7200" dirty="0">
              <a:solidFill>
                <a:srgbClr val="27515E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962" y="692657"/>
            <a:ext cx="3227038" cy="6165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C:\Program Files (x86)\Microsoft Office\MEDIA\CAGCAT10\j0300520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61" y="5911332"/>
            <a:ext cx="1100775" cy="94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SheuliMolla\AppData\Local\Microsoft\Windows\Temporary Internet Files\Content.IE5\6M2SH1XD\Writing.svg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147" y="3105937"/>
            <a:ext cx="1911928" cy="191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SheuliMolla\AppData\Local\Microsoft\Windows\Temporary Internet Files\Content.IE5\WA1HIO8J\Brain-Break_4529620[1]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279" y="2067524"/>
            <a:ext cx="1778233" cy="133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SheuliMolla\AppData\Local\Microsoft\Windows\Temporary Internet Files\Content.IE5\E7259P09\FileTransferIcon[1]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76" y="4806240"/>
            <a:ext cx="1420202" cy="89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SheuliMolla\AppData\Local\Microsoft\Windows\Temporary Internet Files\Content.IE5\E7259P09\2010-09-17-09-02-12-3-amazon-is-considered-to-be-among-the-longest-riv[1]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61" y="770817"/>
            <a:ext cx="1718351" cy="1145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866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964827" y="498764"/>
            <a:ext cx="9083544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27515E"/>
                </a:solidFill>
              </a:rPr>
              <a:t>QUESTIONS: </a:t>
            </a:r>
          </a:p>
          <a:p>
            <a:endParaRPr lang="en-US" dirty="0">
              <a:solidFill>
                <a:srgbClr val="27515E"/>
              </a:solidFill>
            </a:endParaRPr>
          </a:p>
          <a:p>
            <a:endParaRPr lang="en-US" dirty="0" smtClean="0">
              <a:solidFill>
                <a:srgbClr val="27515E"/>
              </a:solidFill>
            </a:endParaRPr>
          </a:p>
          <a:p>
            <a:r>
              <a:rPr lang="en-US" sz="3200" dirty="0">
                <a:solidFill>
                  <a:srgbClr val="226C7B"/>
                </a:solidFill>
              </a:rPr>
              <a:t>Q1. What kind of data sets do I need to reference to write environmental assessments? Q2. What terms do I need to know to work with geospatial files? </a:t>
            </a:r>
            <a:endParaRPr lang="en-US" sz="3200" dirty="0" smtClean="0">
              <a:solidFill>
                <a:srgbClr val="226C7B"/>
              </a:solidFill>
            </a:endParaRPr>
          </a:p>
          <a:p>
            <a:r>
              <a:rPr lang="en-US" sz="3200" dirty="0" smtClean="0">
                <a:solidFill>
                  <a:srgbClr val="226C7B"/>
                </a:solidFill>
              </a:rPr>
              <a:t>Q3</a:t>
            </a:r>
            <a:r>
              <a:rPr lang="en-US" sz="3200" dirty="0">
                <a:solidFill>
                  <a:srgbClr val="226C7B"/>
                </a:solidFill>
              </a:rPr>
              <a:t>. What kind of data file formats do I see for the data sets I use regularly? Q4. How do I convert shape files to </a:t>
            </a:r>
            <a:r>
              <a:rPr lang="en-US" sz="3200" dirty="0" err="1">
                <a:solidFill>
                  <a:srgbClr val="226C7B"/>
                </a:solidFill>
              </a:rPr>
              <a:t>json</a:t>
            </a:r>
            <a:r>
              <a:rPr lang="en-US" sz="3200" dirty="0">
                <a:solidFill>
                  <a:srgbClr val="226C7B"/>
                </a:solidFill>
              </a:rPr>
              <a:t> or </a:t>
            </a:r>
            <a:r>
              <a:rPr lang="en-US" sz="3200" dirty="0" err="1">
                <a:solidFill>
                  <a:srgbClr val="226C7B"/>
                </a:solidFill>
              </a:rPr>
              <a:t>geojson</a:t>
            </a:r>
            <a:r>
              <a:rPr lang="en-US" sz="3200" dirty="0">
                <a:solidFill>
                  <a:srgbClr val="226C7B"/>
                </a:solidFill>
              </a:rPr>
              <a:t>? Q5. What libraries are most useful for geospatial work?</a:t>
            </a:r>
            <a:endParaRPr lang="en-US" sz="3200" dirty="0">
              <a:solidFill>
                <a:srgbClr val="226C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00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95739" y="833643"/>
            <a:ext cx="641542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DOWNLOADING GEOSPATIAL LIBRARIES WITH ANACONDA PROMPT:</a:t>
            </a:r>
          </a:p>
          <a:p>
            <a:r>
              <a:rPr lang="en-US" sz="2800" dirty="0" smtClean="0"/>
              <a:t>GEOPANDAS, FIONA, ET AL. </a:t>
            </a:r>
            <a:endParaRPr lang="en-US" sz="28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723" y="636106"/>
            <a:ext cx="3867018" cy="2501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 descr="C:\Users\SheuliMolla\AppData\Local\Microsoft\Windows\Temporary Internet Files\Content.IE5\PFC2JB28\Giant-Panda1[1]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39" y="2398908"/>
            <a:ext cx="3130963" cy="240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384" y="3600537"/>
            <a:ext cx="4787848" cy="1562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 descr="C:\Users\SheuliMolla\AppData\Local\Microsoft\Windows\Temporary Internet Files\Content.IE5\HYAMUSLI\Shrek_Fiona_260[1]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313" y="2398908"/>
            <a:ext cx="773912" cy="77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743" y="4065357"/>
            <a:ext cx="6414856" cy="127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 descr="C:\Users\SheuliMolla\AppData\Local\Microsoft\Windows\Temporary Internet Files\Content.IE5\AW8RI0BK\Download_alt_font_awesome.svg[1]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026" y="1961508"/>
            <a:ext cx="1099087" cy="109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350586" y="727844"/>
            <a:ext cx="735053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smtClean="0">
                <a:solidFill>
                  <a:srgbClr val="27515E"/>
                </a:solidFill>
              </a:rPr>
              <a:t>DATA FORMATS: </a:t>
            </a:r>
          </a:p>
          <a:p>
            <a:pPr algn="ctr"/>
            <a:r>
              <a:rPr lang="en-US" sz="3200" dirty="0" smtClean="0">
                <a:solidFill>
                  <a:srgbClr val="27515E"/>
                </a:solidFill>
              </a:rPr>
              <a:t>Geospatial data is formatted in many ways.</a:t>
            </a:r>
          </a:p>
          <a:p>
            <a:pPr algn="ctr"/>
            <a:endParaRPr lang="en-US" sz="3200" dirty="0">
              <a:solidFill>
                <a:srgbClr val="27515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8763" y="1482446"/>
            <a:ext cx="9845965" cy="4501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RASTER</a:t>
            </a:r>
          </a:p>
          <a:p>
            <a:r>
              <a:rPr lang="en-US" sz="800" b="1" dirty="0" smtClean="0"/>
              <a:t>ADRG</a:t>
            </a:r>
            <a:r>
              <a:rPr lang="en-US" sz="800" dirty="0"/>
              <a:t> – </a:t>
            </a:r>
            <a:r>
              <a:rPr lang="en-US" sz="800" dirty="0">
                <a:hlinkClick r:id="rId4" tooltip="National Geospatial-Intelligence Agency"/>
              </a:rPr>
              <a:t>National Geospatial-Intelligence Agency</a:t>
            </a:r>
            <a:r>
              <a:rPr lang="en-US" sz="800" dirty="0"/>
              <a:t> </a:t>
            </a:r>
            <a:r>
              <a:rPr lang="en-US" sz="800" dirty="0" smtClean="0"/>
              <a:t>DRG</a:t>
            </a:r>
            <a:r>
              <a:rPr lang="en-US" sz="800" dirty="0"/>
              <a:t>) – digital scan of a paper </a:t>
            </a:r>
            <a:r>
              <a:rPr lang="en-US" sz="800" dirty="0">
                <a:hlinkClick r:id="rId5" tooltip="USGS"/>
              </a:rPr>
              <a:t>USGS</a:t>
            </a:r>
            <a:r>
              <a:rPr lang="en-US" sz="800" dirty="0"/>
              <a:t> </a:t>
            </a:r>
            <a:r>
              <a:rPr lang="en-US" sz="800" dirty="0">
                <a:hlinkClick r:id="rId6" tooltip="Topographic map"/>
              </a:rPr>
              <a:t>topographic map</a:t>
            </a:r>
            <a:endParaRPr lang="en-US" sz="800" dirty="0"/>
          </a:p>
          <a:p>
            <a:r>
              <a:rPr lang="en-US" sz="800" b="1" dirty="0"/>
              <a:t>ECRG</a:t>
            </a:r>
            <a:r>
              <a:rPr lang="en-US" sz="800" dirty="0"/>
              <a:t> – </a:t>
            </a:r>
            <a:r>
              <a:rPr lang="en-US" sz="800" dirty="0">
                <a:hlinkClick r:id="rId4" tooltip="National Geospatial-Intelligence Agency"/>
              </a:rPr>
              <a:t>National Geospatial-Intelligence Agency</a:t>
            </a:r>
            <a:r>
              <a:rPr lang="en-US" sz="800" dirty="0"/>
              <a:t> (NGA)'s Enhanced Compressed ARC Raster Graphics (Better resolution than CADRG and no color loss)</a:t>
            </a:r>
          </a:p>
          <a:p>
            <a:r>
              <a:rPr lang="en-US" sz="800" b="1" dirty="0">
                <a:hlinkClick r:id="rId7" tooltip="ECW (file format)"/>
              </a:rPr>
              <a:t>ECW</a:t>
            </a:r>
            <a:r>
              <a:rPr lang="en-US" sz="800" dirty="0"/>
              <a:t> – Enhanced Compressed Wavelet (from ERDAS). A compressed wavelet format, often </a:t>
            </a:r>
            <a:r>
              <a:rPr lang="en-US" sz="800" dirty="0" err="1"/>
              <a:t>lossy</a:t>
            </a:r>
            <a:r>
              <a:rPr lang="en-US" sz="800" dirty="0"/>
              <a:t>.</a:t>
            </a:r>
          </a:p>
          <a:p>
            <a:r>
              <a:rPr lang="en-US" sz="800" b="1" dirty="0" err="1">
                <a:hlinkClick r:id="rId8" tooltip="Esri grid"/>
              </a:rPr>
              <a:t>Esri</a:t>
            </a:r>
            <a:r>
              <a:rPr lang="en-US" sz="800" b="1" dirty="0">
                <a:hlinkClick r:id="rId8" tooltip="Esri grid"/>
              </a:rPr>
              <a:t> grid</a:t>
            </a:r>
            <a:r>
              <a:rPr lang="en-US" sz="800" dirty="0"/>
              <a:t> – proprietary </a:t>
            </a:r>
            <a:r>
              <a:rPr lang="en-US" sz="800" dirty="0">
                <a:hlinkClick r:id="rId9" tooltip="Binary data"/>
              </a:rPr>
              <a:t>binary</a:t>
            </a:r>
            <a:r>
              <a:rPr lang="en-US" sz="800" dirty="0"/>
              <a:t> and </a:t>
            </a:r>
            <a:r>
              <a:rPr lang="en-US" sz="800" dirty="0" err="1"/>
              <a:t>metadataless</a:t>
            </a:r>
            <a:r>
              <a:rPr lang="en-US" sz="800" dirty="0"/>
              <a:t> </a:t>
            </a:r>
            <a:r>
              <a:rPr lang="en-US" sz="800" dirty="0">
                <a:hlinkClick r:id="rId10" tooltip="ASCII"/>
              </a:rPr>
              <a:t>ASCII</a:t>
            </a:r>
            <a:r>
              <a:rPr lang="en-US" sz="800" dirty="0"/>
              <a:t> raster formats used by </a:t>
            </a:r>
            <a:r>
              <a:rPr lang="en-US" sz="800" dirty="0" err="1">
                <a:hlinkClick r:id="rId11" tooltip="Esri"/>
              </a:rPr>
              <a:t>Esri</a:t>
            </a:r>
            <a:endParaRPr lang="en-US" sz="800" dirty="0"/>
          </a:p>
          <a:p>
            <a:r>
              <a:rPr lang="en-US" sz="800" b="1" dirty="0" err="1">
                <a:hlinkClick r:id="rId12" tooltip="GeoTIFF"/>
              </a:rPr>
              <a:t>GeoTIFF</a:t>
            </a:r>
            <a:r>
              <a:rPr lang="en-US" sz="800" dirty="0"/>
              <a:t> – </a:t>
            </a:r>
            <a:r>
              <a:rPr lang="en-US" sz="800" dirty="0">
                <a:hlinkClick r:id="rId13" tooltip="TIFF"/>
              </a:rPr>
              <a:t>TIFF</a:t>
            </a:r>
            <a:r>
              <a:rPr lang="en-US" sz="800" dirty="0"/>
              <a:t> variant enriched with GIS relevant metadata</a:t>
            </a:r>
          </a:p>
          <a:p>
            <a:r>
              <a:rPr lang="en-US" sz="800" dirty="0"/>
              <a:t>IMG – </a:t>
            </a:r>
            <a:r>
              <a:rPr lang="en-US" sz="800" dirty="0">
                <a:hlinkClick r:id="rId14" tooltip="ERDAS IMAGINE"/>
              </a:rPr>
              <a:t>ERDAS IMAGINE</a:t>
            </a:r>
            <a:r>
              <a:rPr lang="en-US" sz="800" dirty="0"/>
              <a:t> image file format</a:t>
            </a:r>
          </a:p>
          <a:p>
            <a:r>
              <a:rPr lang="en-US" sz="800" b="1" dirty="0">
                <a:hlinkClick r:id="rId15" tooltip="JPEG2000"/>
              </a:rPr>
              <a:t>JPEG2000</a:t>
            </a:r>
            <a:r>
              <a:rPr lang="en-US" sz="800" dirty="0"/>
              <a:t> – Open-source raster format. A compressed format, allows both </a:t>
            </a:r>
            <a:r>
              <a:rPr lang="en-US" sz="800" dirty="0" err="1"/>
              <a:t>lossy</a:t>
            </a:r>
            <a:r>
              <a:rPr lang="en-US" sz="800" dirty="0"/>
              <a:t> and lossless compression.</a:t>
            </a:r>
          </a:p>
          <a:p>
            <a:r>
              <a:rPr lang="en-US" sz="800" b="1" dirty="0" err="1">
                <a:hlinkClick r:id="rId16" tooltip="MrSID"/>
              </a:rPr>
              <a:t>MrSID</a:t>
            </a:r>
            <a:r>
              <a:rPr lang="en-US" sz="800" dirty="0"/>
              <a:t> – Multi-Resolution Seamless Image Database (by </a:t>
            </a:r>
            <a:r>
              <a:rPr lang="en-US" sz="800" dirty="0" err="1"/>
              <a:t>Lizardtech</a:t>
            </a:r>
            <a:r>
              <a:rPr lang="en-US" sz="800" dirty="0"/>
              <a:t>). A compressed wavelet format, allows both </a:t>
            </a:r>
            <a:r>
              <a:rPr lang="en-US" sz="800" dirty="0" err="1"/>
              <a:t>lossy</a:t>
            </a:r>
            <a:r>
              <a:rPr lang="en-US" sz="800" dirty="0"/>
              <a:t> and lossless compression.</a:t>
            </a:r>
          </a:p>
          <a:p>
            <a:r>
              <a:rPr lang="en-US" sz="800" b="1" dirty="0" err="1">
                <a:hlinkClick r:id="rId17" tooltip="NetCDF"/>
              </a:rPr>
              <a:t>netCDF</a:t>
            </a:r>
            <a:r>
              <a:rPr lang="en-US" sz="800" dirty="0"/>
              <a:t>-CF – </a:t>
            </a:r>
            <a:r>
              <a:rPr lang="en-US" sz="800" dirty="0" err="1"/>
              <a:t>netCDF</a:t>
            </a:r>
            <a:r>
              <a:rPr lang="en-US" sz="800" dirty="0"/>
              <a:t> file format with </a:t>
            </a:r>
            <a:r>
              <a:rPr lang="en-US" sz="800" dirty="0">
                <a:hlinkClick r:id="rId18" tooltip="Climate and Forecast Metadata Conventions"/>
              </a:rPr>
              <a:t>CF </a:t>
            </a:r>
            <a:r>
              <a:rPr lang="en-US" sz="800" dirty="0" err="1">
                <a:hlinkClick r:id="rId18" tooltip="Climate and Forecast Metadata Conventions"/>
              </a:rPr>
              <a:t>medata</a:t>
            </a:r>
            <a:r>
              <a:rPr lang="en-US" sz="800" dirty="0">
                <a:hlinkClick r:id="rId18" tooltip="Climate and Forecast Metadata Conventions"/>
              </a:rPr>
              <a:t> conventions</a:t>
            </a:r>
            <a:r>
              <a:rPr lang="en-US" sz="800" dirty="0"/>
              <a:t> for earth science data. Binary storage in open format with optional compression. Allows for direct web-access of subsets/aggregations of maps through </a:t>
            </a:r>
            <a:r>
              <a:rPr lang="en-US" sz="800" dirty="0" err="1">
                <a:hlinkClick r:id="rId19" tooltip="OPeNDAP"/>
              </a:rPr>
              <a:t>OPeNDAP</a:t>
            </a:r>
            <a:r>
              <a:rPr lang="en-US" sz="800" dirty="0" err="1"/>
              <a:t>protocol</a:t>
            </a:r>
            <a:r>
              <a:rPr lang="en-US" sz="800" dirty="0"/>
              <a:t>.</a:t>
            </a:r>
          </a:p>
          <a:p>
            <a:r>
              <a:rPr lang="en-US" sz="800" b="1" dirty="0"/>
              <a:t>RPF</a:t>
            </a:r>
            <a:r>
              <a:rPr lang="en-US" sz="800" dirty="0"/>
              <a:t> – Raster Product Format, military file format specified in </a:t>
            </a:r>
            <a:r>
              <a:rPr lang="en-US" sz="800" dirty="0" smtClean="0">
                <a:hlinkClick r:id="rId20" tooltip="United States Military Standard"/>
              </a:rPr>
              <a:t>MIL-STD-2411</a:t>
            </a:r>
            <a:r>
              <a:rPr lang="en-US" sz="800" baseline="30000" dirty="0" smtClean="0">
                <a:hlinkClick r:id="rId21"/>
              </a:rPr>
              <a:t>[4</a:t>
            </a:r>
            <a:r>
              <a:rPr lang="en-US" sz="800" baseline="30000" dirty="0" smtClean="0">
                <a:hlinkClick r:id="rId21"/>
              </a:rPr>
              <a:t>]</a:t>
            </a:r>
            <a:endParaRPr lang="en-US" sz="800" baseline="30000" dirty="0" smtClean="0"/>
          </a:p>
          <a:p>
            <a:r>
              <a:rPr lang="en-US" sz="800" b="1" dirty="0" smtClean="0"/>
              <a:t>CADRG</a:t>
            </a:r>
            <a:r>
              <a:rPr lang="en-US" sz="800" dirty="0"/>
              <a:t> – Compressed ADRG, developed by </a:t>
            </a:r>
            <a:r>
              <a:rPr lang="en-US" sz="800" dirty="0">
                <a:hlinkClick r:id="rId4" tooltip="National Geospatial-Intelligence Agency"/>
              </a:rPr>
              <a:t>NGA</a:t>
            </a:r>
            <a:r>
              <a:rPr lang="en-US" sz="800" dirty="0"/>
              <a:t>, nominal compression of 55:1 over ADRG (type of Raster Product </a:t>
            </a:r>
            <a:r>
              <a:rPr lang="en-US" sz="800" dirty="0" smtClean="0"/>
              <a:t>Format)</a:t>
            </a:r>
            <a:r>
              <a:rPr lang="en-US" sz="800" b="1" dirty="0" smtClean="0">
                <a:hlinkClick r:id="rId22" tooltip="Controlled Image Base"/>
              </a:rPr>
              <a:t>CIB</a:t>
            </a:r>
            <a:r>
              <a:rPr lang="en-US" sz="800" dirty="0"/>
              <a:t> – Controlled Image Base, developed by </a:t>
            </a:r>
            <a:r>
              <a:rPr lang="en-US" sz="800" dirty="0">
                <a:hlinkClick r:id="rId4" tooltip="National Geospatial-Intelligence Agency"/>
              </a:rPr>
              <a:t>NGA</a:t>
            </a:r>
            <a:r>
              <a:rPr lang="en-US" sz="800" dirty="0"/>
              <a:t> (type of Raster Product Format)</a:t>
            </a:r>
          </a:p>
          <a:p>
            <a:endParaRPr lang="en-US" sz="800" b="1" dirty="0"/>
          </a:p>
          <a:p>
            <a:r>
              <a:rPr lang="en-US" sz="1000" b="1" dirty="0" smtClean="0"/>
              <a:t>VECTOR</a:t>
            </a:r>
          </a:p>
          <a:p>
            <a:r>
              <a:rPr lang="en-US" sz="800" b="1" dirty="0" smtClean="0">
                <a:hlinkClick r:id="rId23" tooltip="AutoCAD DXF"/>
              </a:rPr>
              <a:t>AutoCAD </a:t>
            </a:r>
            <a:r>
              <a:rPr lang="en-US" sz="800" b="1" dirty="0">
                <a:hlinkClick r:id="rId23" tooltip="AutoCAD DXF"/>
              </a:rPr>
              <a:t>DXF</a:t>
            </a:r>
            <a:r>
              <a:rPr lang="en-US" sz="800" dirty="0"/>
              <a:t> – contour elevation plots in </a:t>
            </a:r>
            <a:r>
              <a:rPr lang="en-US" sz="800" dirty="0">
                <a:hlinkClick r:id="rId24" tooltip="AutoCAD"/>
              </a:rPr>
              <a:t>AutoCAD</a:t>
            </a:r>
            <a:r>
              <a:rPr lang="en-US" sz="800" dirty="0"/>
              <a:t> DXF format (by </a:t>
            </a:r>
            <a:r>
              <a:rPr lang="en-US" sz="800" dirty="0">
                <a:hlinkClick r:id="rId25" tooltip="Autodesk"/>
              </a:rPr>
              <a:t>Autodesk</a:t>
            </a:r>
            <a:r>
              <a:rPr lang="en-US" sz="800" dirty="0"/>
              <a:t>)</a:t>
            </a:r>
          </a:p>
          <a:p>
            <a:r>
              <a:rPr lang="en-US" sz="800" b="1" dirty="0">
                <a:hlinkClick r:id="rId26" tooltip="Cartesian coordinate system"/>
              </a:rPr>
              <a:t>Cartesian coordinate system</a:t>
            </a:r>
            <a:r>
              <a:rPr lang="en-US" sz="800" dirty="0"/>
              <a:t> (XYZ) – simple point cloud</a:t>
            </a:r>
          </a:p>
          <a:p>
            <a:r>
              <a:rPr lang="en-US" sz="800" b="1" dirty="0">
                <a:hlinkClick r:id="rId27" tooltip="Digital line graph"/>
              </a:rPr>
              <a:t>Digital line graph</a:t>
            </a:r>
            <a:r>
              <a:rPr lang="en-US" sz="800" dirty="0"/>
              <a:t> (DLG) – a USGS format for vector data</a:t>
            </a:r>
          </a:p>
          <a:p>
            <a:r>
              <a:rPr lang="en-US" sz="800" b="1" dirty="0" err="1">
                <a:hlinkClick r:id="rId28" tooltip="Esri TIN"/>
              </a:rPr>
              <a:t>Esri</a:t>
            </a:r>
            <a:r>
              <a:rPr lang="en-US" sz="800" b="1" dirty="0">
                <a:hlinkClick r:id="rId28" tooltip="Esri TIN"/>
              </a:rPr>
              <a:t> TIN</a:t>
            </a:r>
            <a:r>
              <a:rPr lang="en-US" sz="800" dirty="0"/>
              <a:t> - proprietary </a:t>
            </a:r>
            <a:r>
              <a:rPr lang="en-US" sz="800" dirty="0">
                <a:hlinkClick r:id="rId9" tooltip="Binary data"/>
              </a:rPr>
              <a:t>binary</a:t>
            </a:r>
            <a:r>
              <a:rPr lang="en-US" sz="800" dirty="0"/>
              <a:t> format for </a:t>
            </a:r>
            <a:r>
              <a:rPr lang="en-US" sz="800" dirty="0">
                <a:hlinkClick r:id="rId29" tooltip="Triangulated irregular network"/>
              </a:rPr>
              <a:t>triangulated irregular network</a:t>
            </a:r>
            <a:r>
              <a:rPr lang="en-US" sz="800" dirty="0"/>
              <a:t> data used by </a:t>
            </a:r>
            <a:r>
              <a:rPr lang="en-US" sz="800" dirty="0" err="1">
                <a:hlinkClick r:id="rId11" tooltip="Esri"/>
              </a:rPr>
              <a:t>Esri</a:t>
            </a:r>
            <a:endParaRPr lang="en-US" sz="800" dirty="0"/>
          </a:p>
          <a:p>
            <a:r>
              <a:rPr lang="en-US" sz="800" b="1" dirty="0">
                <a:hlinkClick r:id="rId30" tooltip="Geography Markup Language"/>
              </a:rPr>
              <a:t>Geography Markup Language</a:t>
            </a:r>
            <a:r>
              <a:rPr lang="en-US" sz="800" dirty="0"/>
              <a:t> (GML) – XML based open standard (by </a:t>
            </a:r>
            <a:r>
              <a:rPr lang="en-US" sz="800" dirty="0" err="1">
                <a:hlinkClick r:id="rId31" tooltip="OpenGIS"/>
              </a:rPr>
              <a:t>OpenGIS</a:t>
            </a:r>
            <a:r>
              <a:rPr lang="en-US" sz="800" dirty="0"/>
              <a:t>) for GIS data exchange</a:t>
            </a:r>
          </a:p>
          <a:p>
            <a:r>
              <a:rPr lang="en-US" sz="800" b="1" dirty="0" err="1">
                <a:hlinkClick r:id="rId32" tooltip="GeoJSON"/>
              </a:rPr>
              <a:t>GeoJSON</a:t>
            </a:r>
            <a:r>
              <a:rPr lang="en-US" sz="800" dirty="0"/>
              <a:t> – a lightweight format based on </a:t>
            </a:r>
            <a:r>
              <a:rPr lang="en-US" sz="800" dirty="0">
                <a:hlinkClick r:id="rId33" tooltip="JSON"/>
              </a:rPr>
              <a:t>JSON</a:t>
            </a:r>
            <a:r>
              <a:rPr lang="en-US" sz="800" dirty="0"/>
              <a:t>, used by many open source GIS packages</a:t>
            </a:r>
          </a:p>
          <a:p>
            <a:r>
              <a:rPr lang="en-US" sz="800" b="1" dirty="0" err="1">
                <a:hlinkClick r:id="rId34" tooltip="GeoMedia"/>
              </a:rPr>
              <a:t>GeoMedia</a:t>
            </a:r>
            <a:r>
              <a:rPr lang="en-US" sz="800" dirty="0"/>
              <a:t> – </a:t>
            </a:r>
            <a:r>
              <a:rPr lang="en-US" sz="800" dirty="0">
                <a:hlinkClick r:id="rId35" tooltip="Intergraph"/>
              </a:rPr>
              <a:t>Intergraph</a:t>
            </a:r>
            <a:r>
              <a:rPr lang="en-US" sz="800" dirty="0"/>
              <a:t>'s </a:t>
            </a:r>
            <a:r>
              <a:rPr lang="en-US" sz="800" dirty="0">
                <a:hlinkClick r:id="rId36" tooltip="Microsoft Access"/>
              </a:rPr>
              <a:t>Microsoft Access</a:t>
            </a:r>
            <a:r>
              <a:rPr lang="en-US" sz="800" dirty="0"/>
              <a:t> based format for spatial vector storage</a:t>
            </a:r>
          </a:p>
          <a:p>
            <a:r>
              <a:rPr lang="en-US" sz="800" b="1" dirty="0"/>
              <a:t>ISFC</a:t>
            </a:r>
            <a:r>
              <a:rPr lang="en-US" sz="800" dirty="0"/>
              <a:t> – </a:t>
            </a:r>
            <a:r>
              <a:rPr lang="en-US" sz="800" dirty="0">
                <a:hlinkClick r:id="rId35" tooltip="Intergraph"/>
              </a:rPr>
              <a:t>Intergraph</a:t>
            </a:r>
            <a:r>
              <a:rPr lang="en-US" sz="800" dirty="0"/>
              <a:t>'s </a:t>
            </a:r>
            <a:r>
              <a:rPr lang="en-US" sz="800" dirty="0" err="1">
                <a:hlinkClick r:id="rId37" tooltip="MicroStation"/>
              </a:rPr>
              <a:t>MicroStation</a:t>
            </a:r>
            <a:r>
              <a:rPr lang="en-US" sz="800" dirty="0"/>
              <a:t> based CAD solution attaching vector elements to a relational </a:t>
            </a:r>
            <a:r>
              <a:rPr lang="en-US" sz="800" dirty="0">
                <a:hlinkClick r:id="rId36" tooltip="Microsoft Access"/>
              </a:rPr>
              <a:t>Microsoft Access</a:t>
            </a:r>
            <a:r>
              <a:rPr lang="en-US" sz="800" dirty="0"/>
              <a:t> database</a:t>
            </a:r>
          </a:p>
          <a:p>
            <a:r>
              <a:rPr lang="en-US" sz="800" b="1" dirty="0">
                <a:hlinkClick r:id="rId38" tooltip="Keyhole Markup Language"/>
              </a:rPr>
              <a:t>Keyhole Markup Language</a:t>
            </a:r>
            <a:r>
              <a:rPr lang="en-US" sz="800" dirty="0"/>
              <a:t> (KML) – XML based open standard (by </a:t>
            </a:r>
            <a:r>
              <a:rPr lang="en-US" sz="800" dirty="0" err="1">
                <a:hlinkClick r:id="rId31" tooltip="OpenGIS"/>
              </a:rPr>
              <a:t>OpenGIS</a:t>
            </a:r>
            <a:r>
              <a:rPr lang="en-US" sz="800" dirty="0"/>
              <a:t>) for GIS data exchange</a:t>
            </a:r>
          </a:p>
          <a:p>
            <a:r>
              <a:rPr lang="en-US" sz="800" b="1" dirty="0">
                <a:hlinkClick r:id="rId39" tooltip="MapInfo TAB format"/>
              </a:rPr>
              <a:t>MapInfo TAB format</a:t>
            </a:r>
            <a:r>
              <a:rPr lang="en-US" sz="800" dirty="0"/>
              <a:t> – </a:t>
            </a:r>
            <a:r>
              <a:rPr lang="en-US" sz="800" dirty="0">
                <a:hlinkClick r:id="rId40" tooltip="MapInfo Corporation"/>
              </a:rPr>
              <a:t>MapInfo</a:t>
            </a:r>
            <a:r>
              <a:rPr lang="en-US" sz="800" dirty="0"/>
              <a:t>'s vector data format using TAB, DAT, ID and MAP files</a:t>
            </a:r>
          </a:p>
          <a:p>
            <a:r>
              <a:rPr lang="en-US" sz="800" b="1" dirty="0">
                <a:hlinkClick r:id="rId41" tooltip="National Transfer Format"/>
              </a:rPr>
              <a:t>National Transfer Format</a:t>
            </a:r>
            <a:r>
              <a:rPr lang="en-US" sz="800" dirty="0"/>
              <a:t> (NTF) – National Transfer Format (mostly used by the UK Ordnance Survey)</a:t>
            </a:r>
          </a:p>
          <a:p>
            <a:r>
              <a:rPr lang="en-US" sz="800" b="1" dirty="0" err="1">
                <a:hlinkClick r:id="rId42" tooltip="Spatialite"/>
              </a:rPr>
              <a:t>Spatialite</a:t>
            </a:r>
            <a:r>
              <a:rPr lang="en-US" sz="800" dirty="0"/>
              <a:t> – is a spatial extension to SQLite, providing vector geodatabase functionality. It is similar to </a:t>
            </a:r>
            <a:r>
              <a:rPr lang="en-US" sz="800" dirty="0" err="1"/>
              <a:t>PostGIS</a:t>
            </a:r>
            <a:r>
              <a:rPr lang="en-US" sz="800" dirty="0"/>
              <a:t>, Oracle Spatial, and SQL Server with spatial extensions</a:t>
            </a:r>
          </a:p>
          <a:p>
            <a:r>
              <a:rPr lang="en-US" sz="800" b="1" dirty="0">
                <a:hlinkClick r:id="rId43" tooltip="Shapefile"/>
              </a:rPr>
              <a:t>Shapefile</a:t>
            </a:r>
            <a:r>
              <a:rPr lang="en-US" sz="800" dirty="0"/>
              <a:t> – a popular vector data GIS format, developed by </a:t>
            </a:r>
            <a:r>
              <a:rPr lang="en-US" sz="800" dirty="0" err="1">
                <a:hlinkClick r:id="rId11" tooltip="Esri"/>
              </a:rPr>
              <a:t>Esri</a:t>
            </a:r>
            <a:endParaRPr lang="en-US" sz="800" dirty="0"/>
          </a:p>
          <a:p>
            <a:r>
              <a:rPr lang="en-US" sz="800" b="1" dirty="0">
                <a:hlinkClick r:id="rId44" tooltip="Simple Features"/>
              </a:rPr>
              <a:t>Simple Features</a:t>
            </a:r>
            <a:r>
              <a:rPr lang="en-US" sz="800" dirty="0"/>
              <a:t> – </a:t>
            </a:r>
            <a:r>
              <a:rPr lang="en-US" sz="800" dirty="0">
                <a:hlinkClick r:id="rId45" tooltip="Open Geospatial Consortium"/>
              </a:rPr>
              <a:t>Open Geospatial Consortium</a:t>
            </a:r>
            <a:r>
              <a:rPr lang="en-US" sz="800" dirty="0"/>
              <a:t> specification for vector data</a:t>
            </a:r>
          </a:p>
          <a:p>
            <a:r>
              <a:rPr lang="en-US" sz="800" b="1" dirty="0">
                <a:hlinkClick r:id="rId46" tooltip="SOSI"/>
              </a:rPr>
              <a:t>SOSI</a:t>
            </a:r>
            <a:r>
              <a:rPr lang="en-US" sz="800" dirty="0"/>
              <a:t> – a spatial data format used for all public exchange of spatial data in Norway</a:t>
            </a:r>
          </a:p>
          <a:p>
            <a:r>
              <a:rPr lang="en-US" sz="800" b="1" dirty="0">
                <a:hlinkClick r:id="rId47" tooltip="Spatial Data File"/>
              </a:rPr>
              <a:t>Spatial Data File</a:t>
            </a:r>
            <a:r>
              <a:rPr lang="en-US" sz="800" dirty="0"/>
              <a:t> – </a:t>
            </a:r>
            <a:r>
              <a:rPr lang="en-US" sz="800" dirty="0">
                <a:hlinkClick r:id="rId25" tooltip="Autodesk"/>
              </a:rPr>
              <a:t>Autodesk</a:t>
            </a:r>
            <a:r>
              <a:rPr lang="en-US" sz="800" dirty="0"/>
              <a:t>'s high-performance geodatabase format, native to </a:t>
            </a:r>
            <a:r>
              <a:rPr lang="en-US" sz="800" dirty="0" err="1">
                <a:hlinkClick r:id="rId48" tooltip="MapGuide"/>
              </a:rPr>
              <a:t>MapGuide</a:t>
            </a:r>
            <a:endParaRPr lang="en-US" sz="800" dirty="0"/>
          </a:p>
          <a:p>
            <a:r>
              <a:rPr lang="en-US" sz="800" b="1" dirty="0">
                <a:hlinkClick r:id="rId49" tooltip="TIGER"/>
              </a:rPr>
              <a:t>TIGER</a:t>
            </a:r>
            <a:r>
              <a:rPr lang="en-US" sz="800" dirty="0"/>
              <a:t> – Topologically Integrated Geographic Encoding and Referencing</a:t>
            </a:r>
          </a:p>
          <a:p>
            <a:r>
              <a:rPr lang="en-US" sz="800" b="1" dirty="0">
                <a:hlinkClick r:id="rId50" tooltip="Vector Product Format"/>
              </a:rPr>
              <a:t>Vector Product Format</a:t>
            </a:r>
            <a:r>
              <a:rPr lang="en-US" sz="800" dirty="0"/>
              <a:t> (VPF) – </a:t>
            </a:r>
            <a:r>
              <a:rPr lang="en-US" sz="800" dirty="0">
                <a:hlinkClick r:id="rId4" tooltip="National Geospatial-Intelligence Agency"/>
              </a:rPr>
              <a:t>National Geospatial-Intelligence Agency</a:t>
            </a:r>
            <a:r>
              <a:rPr lang="en-US" sz="800" dirty="0"/>
              <a:t> (NGA)'s format of vectored data for large geographic databases</a:t>
            </a:r>
          </a:p>
          <a:p>
            <a:endParaRPr lang="en-US" sz="8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8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7515E"/>
                </a:solidFill>
              </a:rPr>
              <a:t>FORMATS BEST </a:t>
            </a:r>
            <a:r>
              <a:rPr lang="en-US" dirty="0">
                <a:solidFill>
                  <a:srgbClr val="27515E"/>
                </a:solidFill>
              </a:rPr>
              <a:t>FORMATS FOR </a:t>
            </a:r>
            <a:r>
              <a:rPr lang="en-US" dirty="0" smtClean="0">
                <a:solidFill>
                  <a:srgbClr val="27515E"/>
                </a:solidFill>
              </a:rPr>
              <a:t>ME</a:t>
            </a:r>
            <a:r>
              <a:rPr lang="en-US" dirty="0">
                <a:solidFill>
                  <a:srgbClr val="27515E"/>
                </a:solidFill>
              </a:rPr>
              <a:t/>
            </a:r>
            <a:br>
              <a:rPr lang="en-US" dirty="0">
                <a:solidFill>
                  <a:srgbClr val="27515E"/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>
                <a:solidFill>
                  <a:srgbClr val="226C7B"/>
                </a:solidFill>
              </a:rPr>
              <a:t>For my purposes, I am working almost exclusively with shapefiles (.</a:t>
            </a:r>
            <a:r>
              <a:rPr lang="en-US" sz="2400" dirty="0" err="1" smtClean="0">
                <a:solidFill>
                  <a:srgbClr val="226C7B"/>
                </a:solidFill>
              </a:rPr>
              <a:t>shp</a:t>
            </a:r>
            <a:r>
              <a:rPr lang="en-US" sz="2400" dirty="0" smtClean="0">
                <a:solidFill>
                  <a:srgbClr val="226C7B"/>
                </a:solidFill>
              </a:rPr>
              <a:t>), which were developed by ESRI for use in ArcGIS programs. 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226C7B"/>
                </a:solidFill>
              </a:rPr>
              <a:t>Similarly useful </a:t>
            </a:r>
            <a:r>
              <a:rPr lang="en-US" sz="2400" dirty="0" err="1" smtClean="0">
                <a:solidFill>
                  <a:srgbClr val="226C7B"/>
                </a:solidFill>
              </a:rPr>
              <a:t>json</a:t>
            </a:r>
            <a:r>
              <a:rPr lang="en-US" sz="2400" dirty="0" smtClean="0">
                <a:solidFill>
                  <a:srgbClr val="226C7B"/>
                </a:solidFill>
              </a:rPr>
              <a:t> and </a:t>
            </a:r>
            <a:r>
              <a:rPr lang="en-US" sz="2400" dirty="0" err="1" smtClean="0">
                <a:solidFill>
                  <a:srgbClr val="226C7B"/>
                </a:solidFill>
              </a:rPr>
              <a:t>geojson</a:t>
            </a:r>
            <a:r>
              <a:rPr lang="en-US" sz="2400" dirty="0" smtClean="0">
                <a:solidFill>
                  <a:srgbClr val="226C7B"/>
                </a:solidFill>
              </a:rPr>
              <a:t> files may be used with open source software (such as </a:t>
            </a:r>
            <a:r>
              <a:rPr lang="en-US" sz="2400" dirty="0" err="1" smtClean="0">
                <a:solidFill>
                  <a:srgbClr val="226C7B"/>
                </a:solidFill>
              </a:rPr>
              <a:t>Mapbox</a:t>
            </a:r>
            <a:r>
              <a:rPr lang="en-US" sz="2400" dirty="0" smtClean="0">
                <a:solidFill>
                  <a:srgbClr val="226C7B"/>
                </a:solidFill>
              </a:rPr>
              <a:t>). </a:t>
            </a:r>
          </a:p>
          <a:p>
            <a:pPr marL="0" indent="0">
              <a:buNone/>
            </a:pPr>
            <a:endParaRPr lang="en-US" dirty="0">
              <a:solidFill>
                <a:srgbClr val="226C7B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226C7B"/>
                </a:solidFill>
              </a:rPr>
              <a:t>BOTH Raster file types store the following information: </a:t>
            </a:r>
          </a:p>
          <a:p>
            <a:pPr>
              <a:buFontTx/>
              <a:buChar char="-"/>
            </a:pPr>
            <a:r>
              <a:rPr lang="en-US" dirty="0" smtClean="0">
                <a:solidFill>
                  <a:srgbClr val="226C7B"/>
                </a:solidFill>
              </a:rPr>
              <a:t>LOCATION </a:t>
            </a:r>
          </a:p>
          <a:p>
            <a:pPr>
              <a:buFontTx/>
              <a:buChar char="-"/>
            </a:pPr>
            <a:r>
              <a:rPr lang="en-US" dirty="0" smtClean="0">
                <a:solidFill>
                  <a:srgbClr val="226C7B"/>
                </a:solidFill>
              </a:rPr>
              <a:t>SHAPE</a:t>
            </a:r>
          </a:p>
          <a:p>
            <a:pPr>
              <a:buFontTx/>
              <a:buChar char="-"/>
            </a:pPr>
            <a:r>
              <a:rPr lang="en-US" dirty="0" smtClean="0">
                <a:solidFill>
                  <a:srgbClr val="226C7B"/>
                </a:solidFill>
              </a:rPr>
              <a:t>ATTRIBUTES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4" name="Picture 2" descr="C:\Users\SheuliMolla\AppData\Local\Microsoft\Windows\Temporary Internet Files\Content.IE5\USMIBPY8\map-pin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504" y="4726676"/>
            <a:ext cx="1496292" cy="149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SheuliMolla\AppData\Local\Microsoft\Windows\Temporary Internet Files\Content.IE5\PFC2JB28\uANZ5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604" y="4568012"/>
            <a:ext cx="2327564" cy="210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SheuliMolla\AppData\Local\Microsoft\Windows\Temporary Internet Files\Content.IE5\USMIBPY8\1200px-Courbe_niveau.svg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168" y="4234108"/>
            <a:ext cx="2171929" cy="248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502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312" y="698160"/>
            <a:ext cx="4289949" cy="1947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39" y="877364"/>
            <a:ext cx="4640907" cy="272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39" y="4103210"/>
            <a:ext cx="7466340" cy="136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 descr="C:\Users\SheuliMolla\AppData\Local\Microsoft\Windows\Temporary Internet Files\Content.IE5\E7259P09\brain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678" y="3147876"/>
            <a:ext cx="268605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0052" y="3579164"/>
            <a:ext cx="8153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226C7B"/>
                </a:solidFill>
              </a:rPr>
              <a:t>AFTER SOME TIME READING FROM THE GEOPANDAS WEBSITE…</a:t>
            </a:r>
            <a:endParaRPr lang="en-US" sz="2400" dirty="0">
              <a:solidFill>
                <a:srgbClr val="226C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5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496" y="1171481"/>
            <a:ext cx="7815034" cy="4443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91207" y="695247"/>
            <a:ext cx="86527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226C7B"/>
                </a:solidFill>
              </a:rPr>
              <a:t>AND FUSSING WITH SOME WETLANDS DATA…</a:t>
            </a:r>
            <a:endParaRPr lang="en-US" sz="2400" dirty="0">
              <a:solidFill>
                <a:srgbClr val="226C7B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50" y="4825185"/>
            <a:ext cx="3158180" cy="69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607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537858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78" y="556592"/>
            <a:ext cx="10149084" cy="2262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857726" y="3244333"/>
            <a:ext cx="75307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226C7B"/>
                </a:solidFill>
              </a:rPr>
              <a:t>AND </a:t>
            </a:r>
            <a:r>
              <a:rPr lang="en-US" sz="2800" dirty="0" smtClean="0">
                <a:solidFill>
                  <a:srgbClr val="226C7B"/>
                </a:solidFill>
              </a:rPr>
              <a:t>FIDDLING </a:t>
            </a:r>
            <a:r>
              <a:rPr lang="en-US" sz="2800" dirty="0">
                <a:solidFill>
                  <a:srgbClr val="226C7B"/>
                </a:solidFill>
              </a:rPr>
              <a:t>WITH </a:t>
            </a:r>
            <a:r>
              <a:rPr lang="en-US" sz="2800" dirty="0" smtClean="0">
                <a:solidFill>
                  <a:srgbClr val="226C7B"/>
                </a:solidFill>
              </a:rPr>
              <a:t>MY JUPITER NOTEBOOK…</a:t>
            </a:r>
            <a:endParaRPr lang="en-US" sz="2800" dirty="0">
              <a:solidFill>
                <a:srgbClr val="226C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16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5159</TotalTime>
  <Words>242</Words>
  <Application>Microsoft Office PowerPoint</Application>
  <PresentationFormat>Custom</PresentationFormat>
  <Paragraphs>68</Paragraphs>
  <Slides>12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OBJECTIVES: </vt:lpstr>
      <vt:lpstr>PowerPoint Presentation</vt:lpstr>
      <vt:lpstr>PowerPoint Presentation</vt:lpstr>
      <vt:lpstr>PowerPoint Presentation</vt:lpstr>
      <vt:lpstr>FORMATS BEST FORMATS FOR ME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Olina Cavedoni</dc:creator>
  <cp:lastModifiedBy>Sheuli Molla</cp:lastModifiedBy>
  <cp:revision>63</cp:revision>
  <dcterms:created xsi:type="dcterms:W3CDTF">2017-10-26T06:05:04Z</dcterms:created>
  <dcterms:modified xsi:type="dcterms:W3CDTF">2017-11-17T05:18:19Z</dcterms:modified>
</cp:coreProperties>
</file>